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80" d="100"/>
          <a:sy n="80" d="100"/>
        </p:scale>
        <p:origin x="147"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8/4/2016</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8/4/2016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8/4/2016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8/4/2016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8/4/2016</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8/4/2016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8/4/2016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8/4/2016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8/4/2016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8/4/2016</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8/4/2016</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8/4/2016</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google.com/url?sa=i&amp;rct=j&amp;q=&amp;esrc=s&amp;source=images&amp;cd=&amp;cad=rja&amp;uact=8&amp;ved=0ahUKEwjj_POvpKbOAhUFbiYKHWAnA1sQjRwIBw&amp;url=https%3A%2F%2Fwww.google.com%2Furl%3Fsa%3Di%26rct%3Dj%26q%3D%26esrc%3Ds%26source%3Dimages%26cd%3D%26ved%3D0ahUKEwjj_POvpKbOAhUFbiYKHWAnA1sQjRwIBw%26url%3Dhttp%253A%252F%252Fdiscovermagazine.com%252F2015%252Fmarch%252F14-jurassic-ark%26psig%3DAFQjCNH_y4AuDXx-JcMyd_9as5-UdO2umQ%26ust%3D1470349365954876%26cad%3Drjt&amp;psig=AFQjCNH_y4AuDXx-JcMyd_9as5-UdO2umQ&amp;ust=147034936595487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1" y="2043545"/>
            <a:ext cx="9344890" cy="2638518"/>
          </a:xfrm>
        </p:spPr>
        <p:txBody>
          <a:bodyPr/>
          <a:lstStyle/>
          <a:p>
            <a:r>
              <a:rPr lang="en-US" dirty="0"/>
              <a:t>De-extinction: woolly mammoth regeneration</a:t>
            </a:r>
          </a:p>
        </p:txBody>
      </p:sp>
      <p:sp>
        <p:nvSpPr>
          <p:cNvPr id="3" name="Subtitle 2"/>
          <p:cNvSpPr>
            <a:spLocks noGrp="1"/>
          </p:cNvSpPr>
          <p:nvPr>
            <p:ph type="subTitle" idx="1"/>
          </p:nvPr>
        </p:nvSpPr>
        <p:spPr/>
        <p:txBody>
          <a:bodyPr/>
          <a:lstStyle/>
          <a:p>
            <a:r>
              <a:rPr lang="en-US" dirty="0"/>
              <a:t>By: Simren Bhatt</a:t>
            </a:r>
          </a:p>
        </p:txBody>
      </p:sp>
    </p:spTree>
    <p:extLst>
      <p:ext uri="{BB962C8B-B14F-4D97-AF65-F5344CB8AC3E}">
        <p14:creationId xmlns:p14="http://schemas.microsoft.com/office/powerpoint/2010/main" val="3566120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Other Purposes</a:t>
            </a:r>
          </a:p>
        </p:txBody>
      </p:sp>
      <p:sp>
        <p:nvSpPr>
          <p:cNvPr id="3" name="Content Placeholder 2"/>
          <p:cNvSpPr>
            <a:spLocks noGrp="1"/>
          </p:cNvSpPr>
          <p:nvPr>
            <p:ph idx="1"/>
          </p:nvPr>
        </p:nvSpPr>
        <p:spPr>
          <a:xfrm>
            <a:off x="1066800" y="2103120"/>
            <a:ext cx="5035176" cy="3931920"/>
          </a:xfrm>
        </p:spPr>
        <p:txBody>
          <a:bodyPr/>
          <a:lstStyle/>
          <a:p>
            <a:r>
              <a:rPr lang="en-US" dirty="0"/>
              <a:t>Offers technological advancement </a:t>
            </a:r>
          </a:p>
          <a:p>
            <a:pPr lvl="1">
              <a:buFont typeface="Wingdings" panose="05000000000000000000" pitchFamily="2" charset="2"/>
              <a:buChar char="v"/>
            </a:pPr>
            <a:r>
              <a:rPr lang="en-US" dirty="0"/>
              <a:t> Would be a huge step for genetic engineering </a:t>
            </a:r>
          </a:p>
          <a:p>
            <a:r>
              <a:rPr lang="en-US" dirty="0"/>
              <a:t>Allow us to be able to protect any species that are on the verge of extinction </a:t>
            </a:r>
          </a:p>
          <a:p>
            <a:pPr lvl="1">
              <a:buFont typeface="Wingdings" panose="05000000000000000000" pitchFamily="2" charset="2"/>
              <a:buChar char="v"/>
            </a:pPr>
            <a:r>
              <a:rPr lang="en-US" dirty="0"/>
              <a:t> For example: Tasmanian devils (have transmissible cancer on faces due to one gene)</a:t>
            </a:r>
          </a:p>
          <a:p>
            <a:r>
              <a:rPr lang="en-US" dirty="0"/>
              <a:t>Plus, it would be awesome to see, for example, a woolly mammoth roaming regions of the Earth today!</a:t>
            </a:r>
          </a:p>
        </p:txBody>
      </p:sp>
      <p:pic>
        <p:nvPicPr>
          <p:cNvPr id="4" name="Picture 3"/>
          <p:cNvPicPr>
            <a:picLocks noChangeAspect="1"/>
          </p:cNvPicPr>
          <p:nvPr/>
        </p:nvPicPr>
        <p:blipFill>
          <a:blip r:embed="rId2"/>
          <a:stretch>
            <a:fillRect/>
          </a:stretch>
        </p:blipFill>
        <p:spPr>
          <a:xfrm>
            <a:off x="6643913" y="2304765"/>
            <a:ext cx="3653546" cy="2435103"/>
          </a:xfrm>
          <a:prstGeom prst="rect">
            <a:avLst/>
          </a:prstGeom>
        </p:spPr>
      </p:pic>
    </p:spTree>
    <p:extLst>
      <p:ext uri="{BB962C8B-B14F-4D97-AF65-F5344CB8AC3E}">
        <p14:creationId xmlns:p14="http://schemas.microsoft.com/office/powerpoint/2010/main" val="1691637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Cons for De-extinction</a:t>
            </a:r>
          </a:p>
        </p:txBody>
      </p:sp>
      <p:sp>
        <p:nvSpPr>
          <p:cNvPr id="3" name="Content Placeholder 2"/>
          <p:cNvSpPr>
            <a:spLocks noGrp="1"/>
          </p:cNvSpPr>
          <p:nvPr>
            <p:ph idx="1"/>
          </p:nvPr>
        </p:nvSpPr>
        <p:spPr>
          <a:xfrm>
            <a:off x="6562164" y="2103120"/>
            <a:ext cx="4563035" cy="3931920"/>
          </a:xfrm>
        </p:spPr>
        <p:txBody>
          <a:bodyPr>
            <a:normAutofit/>
          </a:bodyPr>
          <a:lstStyle/>
          <a:p>
            <a:r>
              <a:rPr lang="en-US" dirty="0"/>
              <a:t>Is it ethical? Are we going against the natural process of Mother Nature?</a:t>
            </a:r>
          </a:p>
          <a:p>
            <a:r>
              <a:rPr lang="en-US" dirty="0"/>
              <a:t>Conservation of already endangered species</a:t>
            </a:r>
          </a:p>
          <a:p>
            <a:r>
              <a:rPr lang="en-US" dirty="0"/>
              <a:t>Something can always go wrong!</a:t>
            </a:r>
          </a:p>
          <a:p>
            <a:pPr lvl="1">
              <a:buFont typeface="Wingdings" panose="05000000000000000000" pitchFamily="2" charset="2"/>
              <a:buChar char="v"/>
            </a:pPr>
            <a:r>
              <a:rPr lang="en-US" sz="1800" dirty="0"/>
              <a:t> Mutations can occur</a:t>
            </a:r>
          </a:p>
        </p:txBody>
      </p:sp>
      <p:pic>
        <p:nvPicPr>
          <p:cNvPr id="4" name="Picture 3"/>
          <p:cNvPicPr>
            <a:picLocks noChangeAspect="1"/>
          </p:cNvPicPr>
          <p:nvPr/>
        </p:nvPicPr>
        <p:blipFill>
          <a:blip r:embed="rId2"/>
          <a:stretch>
            <a:fillRect/>
          </a:stretch>
        </p:blipFill>
        <p:spPr>
          <a:xfrm>
            <a:off x="1833655" y="2103120"/>
            <a:ext cx="3288180" cy="3794054"/>
          </a:xfrm>
          <a:prstGeom prst="rect">
            <a:avLst/>
          </a:prstGeom>
        </p:spPr>
      </p:pic>
    </p:spTree>
    <p:extLst>
      <p:ext uri="{BB962C8B-B14F-4D97-AF65-F5344CB8AC3E}">
        <p14:creationId xmlns:p14="http://schemas.microsoft.com/office/powerpoint/2010/main" val="1789037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Sources for Information</a:t>
            </a:r>
          </a:p>
        </p:txBody>
      </p:sp>
      <p:sp>
        <p:nvSpPr>
          <p:cNvPr id="3" name="Content Placeholder 2"/>
          <p:cNvSpPr>
            <a:spLocks noGrp="1"/>
          </p:cNvSpPr>
          <p:nvPr>
            <p:ph idx="1"/>
          </p:nvPr>
        </p:nvSpPr>
        <p:spPr/>
        <p:txBody>
          <a:bodyPr/>
          <a:lstStyle/>
          <a:p>
            <a:r>
              <a:rPr lang="en-US" dirty="0"/>
              <a:t>http://www.esa.org/esablog/guest-posts/de-extinction-a-risky-ecological-experiment/</a:t>
            </a:r>
          </a:p>
          <a:p>
            <a:r>
              <a:rPr lang="en-US" dirty="0"/>
              <a:t>http://www.thejournal.ie/science-conference-de-extinction-840062-Mar2013/</a:t>
            </a:r>
          </a:p>
          <a:p>
            <a:r>
              <a:rPr lang="en-US" dirty="0"/>
              <a:t>http://ngm.nationalgeographic.com/2013/04/125-species-revival/zimmer-text</a:t>
            </a:r>
          </a:p>
          <a:p>
            <a:r>
              <a:rPr lang="en-US" dirty="0"/>
              <a:t>http://blogs.discovermagazine.com/d-brief/2013/04/04/5-reasons-to-bring-back-extinct-animals-and-5-reasons-not-to/#.V6DcSY-cE2x</a:t>
            </a:r>
          </a:p>
          <a:p>
            <a:r>
              <a:rPr lang="en-US" dirty="0"/>
              <a:t>http://www.nbcnews.com/science/environment/back-dead-why-de-extinction-may-save-humanity-n164226</a:t>
            </a:r>
          </a:p>
          <a:p>
            <a:r>
              <a:rPr lang="en-US" dirty="0"/>
              <a:t>http://www.scientificamerican.com/article/george-church-de-extinction-is-a-good-idea/</a:t>
            </a:r>
          </a:p>
          <a:p>
            <a:r>
              <a:rPr lang="en-US" dirty="0"/>
              <a:t>http://www.realclearscience.com/articles/2013/08/01/how_realistic_is_cloning_a_woolly_mammoth_106615.html</a:t>
            </a:r>
          </a:p>
          <a:p>
            <a:endParaRPr lang="en-US" dirty="0"/>
          </a:p>
        </p:txBody>
      </p:sp>
    </p:spTree>
    <p:extLst>
      <p:ext uri="{BB962C8B-B14F-4D97-AF65-F5344CB8AC3E}">
        <p14:creationId xmlns:p14="http://schemas.microsoft.com/office/powerpoint/2010/main" val="3430794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Sources for Pictures</a:t>
            </a:r>
          </a:p>
        </p:txBody>
      </p:sp>
      <p:sp>
        <p:nvSpPr>
          <p:cNvPr id="3" name="Content Placeholder 2"/>
          <p:cNvSpPr>
            <a:spLocks noGrp="1"/>
          </p:cNvSpPr>
          <p:nvPr>
            <p:ph idx="1"/>
          </p:nvPr>
        </p:nvSpPr>
        <p:spPr/>
        <p:txBody>
          <a:bodyPr>
            <a:normAutofit fontScale="85000" lnSpcReduction="10000"/>
          </a:bodyPr>
          <a:lstStyle/>
          <a:p>
            <a:r>
              <a:rPr lang="en-US" dirty="0"/>
              <a:t>https://www.google.com/search?q=cloning&amp;biw=1280&amp;bih=603&amp;source=lnms&amp;tbm=isch&amp;sa=X&amp;ved=0ahUKEwjBxPrCvanOAhWHChoKHXn9AQkQ_AUIBygC#imgrc=bN0dzg5opIXa_M%3A</a:t>
            </a:r>
          </a:p>
          <a:p>
            <a:r>
              <a:rPr lang="en-US" dirty="0"/>
              <a:t>https://www.google.com/search?q=dolly+the+sheep+cloning&amp;biw=1280&amp;bih=603&amp;source=lnms&amp;tbm=isch&amp;sa=X&amp;sqi=2&amp;ved=0ahUKEwjDrf6O4qjOAhWCwiYKHR9oCjAQ_AUIBigB#imgrc=tspf53UI6lx3eM%3A</a:t>
            </a:r>
          </a:p>
          <a:p>
            <a:r>
              <a:rPr lang="en-US" dirty="0"/>
              <a:t>https://www.google.com/search?q=wooly+mammoth+chart&amp;biw=1280&amp;bih=603&amp;source=lnms&amp;tbm=isch&amp;sa=X&amp;ved=0ahUKEwitnvqspKbOAhVsxYMKHdKzAowQ_AUIBigB#imgrc=Zom1I3MFZPPFXM%3A</a:t>
            </a:r>
          </a:p>
          <a:p>
            <a:r>
              <a:rPr lang="en-US" dirty="0"/>
              <a:t>https://www.google.com/search?q=george+church+woolly+mammoth&amp;biw=1280&amp;bih=603&amp;source=lnms&amp;tbm=isch&amp;sa=X&amp;ved=0ahUKEwiY-fK-jKnOAhVGXRQKHcV2C00Q_AUIBygC#imgrc=_2N7DFncpnZ6xM%3A</a:t>
            </a:r>
          </a:p>
          <a:p>
            <a:r>
              <a:rPr lang="en-US" dirty="0"/>
              <a:t>https://www.google.com/search?q=tasmanian+devil&amp;biw=1280&amp;bih=603&amp;source=lnms&amp;tbm=isch&amp;sa=X&amp;ved=0ahUKEwjL5OmKuqnOAhWH0RoKHdWZDRUQ_AUIBigB&amp;dpr=2#imgrc=FgbkGEVSkrEk_M%3A</a:t>
            </a:r>
          </a:p>
          <a:p>
            <a:r>
              <a:rPr lang="en-US" dirty="0"/>
              <a:t>https://www.google.com/search?q=pros+and+cons+for+de+extinction&amp;biw=1280&amp;bih=603&amp;source=lnms&amp;tbm=isch&amp;sa=X&amp;ved=0ahUKEwjP_vKCvKnOAhXMExoKHQdhCcIQ_AUICCgD#imgrc=RRZB6d1TUk6K4M%3A</a:t>
            </a:r>
          </a:p>
        </p:txBody>
      </p:sp>
    </p:spTree>
    <p:extLst>
      <p:ext uri="{BB962C8B-B14F-4D97-AF65-F5344CB8AC3E}">
        <p14:creationId xmlns:p14="http://schemas.microsoft.com/office/powerpoint/2010/main" val="341028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 is De-extinction?</a:t>
            </a:r>
          </a:p>
        </p:txBody>
      </p:sp>
      <p:sp>
        <p:nvSpPr>
          <p:cNvPr id="3" name="Content Placeholder 2"/>
          <p:cNvSpPr>
            <a:spLocks noGrp="1"/>
          </p:cNvSpPr>
          <p:nvPr>
            <p:ph idx="1"/>
          </p:nvPr>
        </p:nvSpPr>
        <p:spPr>
          <a:xfrm>
            <a:off x="1066801" y="2103120"/>
            <a:ext cx="5077012" cy="3931920"/>
          </a:xfrm>
        </p:spPr>
        <p:txBody>
          <a:bodyPr/>
          <a:lstStyle/>
          <a:p>
            <a:r>
              <a:rPr lang="en-US" sz="2000" dirty="0"/>
              <a:t>Process of generating an organism or a species that is similar to an extinct species</a:t>
            </a:r>
          </a:p>
          <a:p>
            <a:r>
              <a:rPr lang="en-US" sz="2000" dirty="0"/>
              <a:t>Two main processes for de-extinction: Cloning and selective breeding </a:t>
            </a:r>
          </a:p>
          <a:p>
            <a:r>
              <a:rPr lang="en-US" sz="2000" dirty="0"/>
              <a:t>The main type of cloning used to produce whole animals is reproductive cloning. </a:t>
            </a:r>
          </a:p>
          <a:p>
            <a:pPr marL="0" indent="0">
              <a:buNone/>
            </a:pPr>
            <a:endParaRPr lang="en-US" sz="2400" dirty="0"/>
          </a:p>
        </p:txBody>
      </p:sp>
      <p:pic>
        <p:nvPicPr>
          <p:cNvPr id="4" name="Picture 3"/>
          <p:cNvPicPr>
            <a:picLocks noChangeAspect="1"/>
          </p:cNvPicPr>
          <p:nvPr/>
        </p:nvPicPr>
        <p:blipFill>
          <a:blip r:embed="rId2"/>
          <a:stretch>
            <a:fillRect/>
          </a:stretch>
        </p:blipFill>
        <p:spPr>
          <a:xfrm>
            <a:off x="6983879" y="2470707"/>
            <a:ext cx="3878356" cy="2571518"/>
          </a:xfrm>
          <a:prstGeom prst="rect">
            <a:avLst/>
          </a:prstGeom>
        </p:spPr>
      </p:pic>
    </p:spTree>
    <p:extLst>
      <p:ext uri="{BB962C8B-B14F-4D97-AF65-F5344CB8AC3E}">
        <p14:creationId xmlns:p14="http://schemas.microsoft.com/office/powerpoint/2010/main" val="3824099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Introduction</a:t>
            </a:r>
          </a:p>
        </p:txBody>
      </p:sp>
      <p:sp>
        <p:nvSpPr>
          <p:cNvPr id="3" name="Content Placeholder 2"/>
          <p:cNvSpPr>
            <a:spLocks noGrp="1"/>
          </p:cNvSpPr>
          <p:nvPr>
            <p:ph idx="1"/>
          </p:nvPr>
        </p:nvSpPr>
        <p:spPr>
          <a:xfrm>
            <a:off x="1066800" y="2103120"/>
            <a:ext cx="10058400" cy="4221480"/>
          </a:xfrm>
        </p:spPr>
        <p:txBody>
          <a:bodyPr/>
          <a:lstStyle/>
          <a:p>
            <a:r>
              <a:rPr lang="en-US" dirty="0"/>
              <a:t>Researchers are trying to create a species that share some of the same genes as the animal that is already extinct, not recreate the actual species </a:t>
            </a:r>
          </a:p>
          <a:p>
            <a:r>
              <a:rPr lang="en-US" dirty="0"/>
              <a:t>This new species would hopefully act and resemble the extinct species</a:t>
            </a:r>
          </a:p>
          <a:p>
            <a:r>
              <a:rPr lang="en-US" dirty="0"/>
              <a:t>Some species that have already been cloned successfully: Dolly the Sheep, the Pyrenean ibex (wild goat)</a:t>
            </a:r>
          </a:p>
          <a:p>
            <a:pPr marL="0" indent="0">
              <a:buNone/>
            </a:pPr>
            <a:endParaRPr lang="en-US" dirty="0"/>
          </a:p>
          <a:p>
            <a:endParaRPr lang="en-US" dirty="0"/>
          </a:p>
        </p:txBody>
      </p:sp>
      <p:pic>
        <p:nvPicPr>
          <p:cNvPr id="4" name="Picture 3"/>
          <p:cNvPicPr>
            <a:picLocks noChangeAspect="1"/>
          </p:cNvPicPr>
          <p:nvPr/>
        </p:nvPicPr>
        <p:blipFill rotWithShape="1">
          <a:blip r:embed="rId2"/>
          <a:srcRect l="7518" t="17758" r="17138"/>
          <a:stretch/>
        </p:blipFill>
        <p:spPr>
          <a:xfrm>
            <a:off x="3186544" y="4128656"/>
            <a:ext cx="5818911" cy="2016410"/>
          </a:xfrm>
          <a:prstGeom prst="rect">
            <a:avLst/>
          </a:prstGeom>
        </p:spPr>
      </p:pic>
    </p:spTree>
    <p:extLst>
      <p:ext uri="{BB962C8B-B14F-4D97-AF65-F5344CB8AC3E}">
        <p14:creationId xmlns:p14="http://schemas.microsoft.com/office/powerpoint/2010/main" val="934189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History of De-extinction</a:t>
            </a:r>
          </a:p>
        </p:txBody>
      </p:sp>
      <p:sp>
        <p:nvSpPr>
          <p:cNvPr id="3" name="Content Placeholder 2"/>
          <p:cNvSpPr>
            <a:spLocks noGrp="1"/>
          </p:cNvSpPr>
          <p:nvPr>
            <p:ph idx="1"/>
          </p:nvPr>
        </p:nvSpPr>
        <p:spPr>
          <a:xfrm>
            <a:off x="1066800" y="2103120"/>
            <a:ext cx="5915891" cy="3931920"/>
          </a:xfrm>
        </p:spPr>
        <p:txBody>
          <a:bodyPr>
            <a:normAutofit lnSpcReduction="10000"/>
          </a:bodyPr>
          <a:lstStyle/>
          <a:p>
            <a:r>
              <a:rPr lang="en-US" dirty="0"/>
              <a:t> First successfully cloned animal: Dolly the Sheep </a:t>
            </a:r>
          </a:p>
          <a:p>
            <a:r>
              <a:rPr lang="en-US" dirty="0"/>
              <a:t>Overall Process of Cloning Dolly the Sheep: Take 1 somatic (diploid) donor cell of the Finn Dorset ewe, which has the complete genome of that species + 1 unfertilized egg which would be the recipient with no haploid nucleus + 1 electric shock to combine them (which jump starts cell division) </a:t>
            </a:r>
          </a:p>
          <a:p>
            <a:r>
              <a:rPr lang="en-US" dirty="0"/>
              <a:t>Wait six days and place the embryo into a surrogate mother (the Blackface ewe) </a:t>
            </a:r>
          </a:p>
          <a:p>
            <a:r>
              <a:rPr lang="en-US" dirty="0"/>
              <a:t>Then, the Blackface ewe gives birth to the baby Finn </a:t>
            </a:r>
            <a:r>
              <a:rPr lang="en-US" dirty="0" err="1"/>
              <a:t>dorset</a:t>
            </a:r>
            <a:r>
              <a:rPr lang="en-US" dirty="0"/>
              <a:t>, named Dolly (this would be identical to the original donor) </a:t>
            </a:r>
          </a:p>
          <a:p>
            <a:endParaRPr lang="en-US" dirty="0"/>
          </a:p>
          <a:p>
            <a:endParaRPr lang="en-US" dirty="0"/>
          </a:p>
        </p:txBody>
      </p:sp>
      <p:pic>
        <p:nvPicPr>
          <p:cNvPr id="4" name="Picture 3"/>
          <p:cNvPicPr>
            <a:picLocks noChangeAspect="1"/>
          </p:cNvPicPr>
          <p:nvPr/>
        </p:nvPicPr>
        <p:blipFill>
          <a:blip r:embed="rId2"/>
          <a:stretch>
            <a:fillRect/>
          </a:stretch>
        </p:blipFill>
        <p:spPr>
          <a:xfrm>
            <a:off x="7720913" y="2014193"/>
            <a:ext cx="2933232" cy="3860133"/>
          </a:xfrm>
          <a:prstGeom prst="rect">
            <a:avLst/>
          </a:prstGeom>
        </p:spPr>
      </p:pic>
    </p:spTree>
    <p:extLst>
      <p:ext uri="{BB962C8B-B14F-4D97-AF65-F5344CB8AC3E}">
        <p14:creationId xmlns:p14="http://schemas.microsoft.com/office/powerpoint/2010/main" val="2088724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History Continued..</a:t>
            </a:r>
          </a:p>
        </p:txBody>
      </p:sp>
      <p:sp>
        <p:nvSpPr>
          <p:cNvPr id="3" name="Content Placeholder 2"/>
          <p:cNvSpPr>
            <a:spLocks noGrp="1"/>
          </p:cNvSpPr>
          <p:nvPr>
            <p:ph idx="1"/>
          </p:nvPr>
        </p:nvSpPr>
        <p:spPr>
          <a:xfrm>
            <a:off x="1066800" y="2103120"/>
            <a:ext cx="10058400" cy="4256116"/>
          </a:xfrm>
        </p:spPr>
        <p:txBody>
          <a:bodyPr/>
          <a:lstStyle/>
          <a:p>
            <a:r>
              <a:rPr lang="en-US" dirty="0"/>
              <a:t>On July 30, 2003, scientists of French and Spanish descent revived the Pyrenean ibex, which is also known as the </a:t>
            </a:r>
            <a:r>
              <a:rPr lang="en-US" dirty="0" err="1"/>
              <a:t>bucardo</a:t>
            </a:r>
            <a:r>
              <a:rPr lang="en-US" dirty="0"/>
              <a:t> or wild goat. </a:t>
            </a:r>
          </a:p>
          <a:p>
            <a:r>
              <a:rPr lang="en-US" dirty="0"/>
              <a:t>1999: Only one Pyrenean ibex named Celia remained</a:t>
            </a:r>
          </a:p>
          <a:p>
            <a:pPr lvl="1">
              <a:buFont typeface="Wingdings" panose="05000000000000000000" pitchFamily="2" charset="2"/>
              <a:buChar char="v"/>
            </a:pPr>
            <a:r>
              <a:rPr lang="en-US" dirty="0"/>
              <a:t> Researchers placed a  radio collar on her &amp; let her out into the wild </a:t>
            </a:r>
          </a:p>
          <a:p>
            <a:pPr lvl="1">
              <a:buFont typeface="Wingdings" panose="05000000000000000000" pitchFamily="2" charset="2"/>
              <a:buChar char="v"/>
            </a:pPr>
            <a:r>
              <a:rPr lang="en-US" dirty="0"/>
              <a:t> The collar eventually let out a steady beep, which meant she had died </a:t>
            </a:r>
          </a:p>
          <a:p>
            <a:pPr lvl="1">
              <a:buFont typeface="Wingdings" panose="05000000000000000000" pitchFamily="2" charset="2"/>
              <a:buChar char="v"/>
            </a:pPr>
            <a:r>
              <a:rPr lang="en-US" dirty="0"/>
              <a:t> Marked the end of the Pyrenean ibex species </a:t>
            </a:r>
          </a:p>
          <a:p>
            <a:r>
              <a:rPr lang="en-US" dirty="0"/>
              <a:t>Fast forward to 2003: Dr. Jose </a:t>
            </a:r>
            <a:r>
              <a:rPr lang="en-US" dirty="0" err="1"/>
              <a:t>Folch</a:t>
            </a:r>
            <a:r>
              <a:rPr lang="en-US" dirty="0"/>
              <a:t> transferred Celia’s DNA into enucleated eggs (from domestic goats) </a:t>
            </a:r>
          </a:p>
          <a:p>
            <a:r>
              <a:rPr lang="en-US" dirty="0"/>
              <a:t>Then, </a:t>
            </a:r>
            <a:r>
              <a:rPr lang="en-US" dirty="0" err="1"/>
              <a:t>Folch</a:t>
            </a:r>
            <a:r>
              <a:rPr lang="en-US" dirty="0"/>
              <a:t> and his team implanted 3 to 6 cell embryos into the surrogate mother goats</a:t>
            </a:r>
          </a:p>
          <a:p>
            <a:pPr lvl="1">
              <a:buFont typeface="Wingdings" panose="05000000000000000000" pitchFamily="2" charset="2"/>
              <a:buChar char="v"/>
            </a:pPr>
            <a:r>
              <a:rPr lang="en-US" dirty="0"/>
              <a:t> Creation: A species that was part Spanish ibex and part domestic goat </a:t>
            </a:r>
          </a:p>
          <a:p>
            <a:r>
              <a:rPr lang="en-US" dirty="0"/>
              <a:t>New species was very similar to Celia, but it died 10 minutes after birth</a:t>
            </a:r>
          </a:p>
        </p:txBody>
      </p:sp>
    </p:spTree>
    <p:extLst>
      <p:ext uri="{BB962C8B-B14F-4D97-AF65-F5344CB8AC3E}">
        <p14:creationId xmlns:p14="http://schemas.microsoft.com/office/powerpoint/2010/main" val="1937636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Return of the Mammoth </a:t>
            </a:r>
          </a:p>
        </p:txBody>
      </p:sp>
      <p:sp>
        <p:nvSpPr>
          <p:cNvPr id="3" name="Content Placeholder 2"/>
          <p:cNvSpPr>
            <a:spLocks noGrp="1"/>
          </p:cNvSpPr>
          <p:nvPr>
            <p:ph idx="1"/>
          </p:nvPr>
        </p:nvSpPr>
        <p:spPr>
          <a:xfrm>
            <a:off x="1066800" y="2103120"/>
            <a:ext cx="5410200" cy="3931920"/>
          </a:xfrm>
        </p:spPr>
        <p:txBody>
          <a:bodyPr/>
          <a:lstStyle/>
          <a:p>
            <a:r>
              <a:rPr lang="en-US" dirty="0"/>
              <a:t>Purpose: Not re-creating an actual mammoth! </a:t>
            </a:r>
          </a:p>
          <a:p>
            <a:r>
              <a:rPr lang="en-US" dirty="0"/>
              <a:t>Harvard geneticist, George Church, is trying to create a cold resistant hybrid of a woolly mammoth and Asian elephant </a:t>
            </a:r>
          </a:p>
          <a:p>
            <a:r>
              <a:rPr lang="en-US" dirty="0"/>
              <a:t>Utilizing CRISPR </a:t>
            </a:r>
          </a:p>
          <a:p>
            <a:pPr marL="0" indent="0">
              <a:buNone/>
            </a:pPr>
            <a:endParaRPr lang="en-US" dirty="0"/>
          </a:p>
        </p:txBody>
      </p:sp>
      <p:pic>
        <p:nvPicPr>
          <p:cNvPr id="4" name="Picture 3"/>
          <p:cNvPicPr>
            <a:picLocks noChangeAspect="1"/>
          </p:cNvPicPr>
          <p:nvPr/>
        </p:nvPicPr>
        <p:blipFill>
          <a:blip r:embed="rId2"/>
          <a:stretch>
            <a:fillRect/>
          </a:stretch>
        </p:blipFill>
        <p:spPr>
          <a:xfrm>
            <a:off x="7024254" y="2687303"/>
            <a:ext cx="4523510" cy="2544156"/>
          </a:xfrm>
          <a:prstGeom prst="rect">
            <a:avLst/>
          </a:prstGeom>
        </p:spPr>
      </p:pic>
    </p:spTree>
    <p:extLst>
      <p:ext uri="{BB962C8B-B14F-4D97-AF65-F5344CB8AC3E}">
        <p14:creationId xmlns:p14="http://schemas.microsoft.com/office/powerpoint/2010/main" val="4139533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How Can Mammoth Regeneration be Done?</a:t>
            </a:r>
          </a:p>
        </p:txBody>
      </p:sp>
      <p:sp>
        <p:nvSpPr>
          <p:cNvPr id="3" name="Content Placeholder 2"/>
          <p:cNvSpPr>
            <a:spLocks noGrp="1"/>
          </p:cNvSpPr>
          <p:nvPr>
            <p:ph idx="1"/>
          </p:nvPr>
        </p:nvSpPr>
        <p:spPr/>
        <p:txBody>
          <a:bodyPr>
            <a:normAutofit lnSpcReduction="10000"/>
          </a:bodyPr>
          <a:lstStyle/>
          <a:p>
            <a:r>
              <a:rPr lang="en-US" dirty="0"/>
              <a:t>Using CRISPR genome engineering, Church and his team want to essentially “copy and paste” from the mammoth genome into the living elephant cell cultures or fibroblasts </a:t>
            </a:r>
          </a:p>
          <a:p>
            <a:r>
              <a:rPr lang="en-US" dirty="0"/>
              <a:t>These fibroblasts are being reprogrammed into induced pluripotent stem cells (</a:t>
            </a:r>
            <a:r>
              <a:rPr lang="en-US" dirty="0" err="1"/>
              <a:t>iPSCs</a:t>
            </a:r>
            <a:r>
              <a:rPr lang="en-US" dirty="0"/>
              <a:t>). Such stem cells are “immortal” in the lab, which means you do not need cell cultures or harvesting from embryos</a:t>
            </a:r>
          </a:p>
          <a:p>
            <a:r>
              <a:rPr lang="en-US" dirty="0"/>
              <a:t>iPSC’s can then be developed into a multitude of types of tissue in order to study mammoth mutation</a:t>
            </a:r>
          </a:p>
          <a:p>
            <a:pPr lvl="1">
              <a:buFont typeface="Wingdings" panose="05000000000000000000" pitchFamily="2" charset="2"/>
              <a:buChar char="v"/>
            </a:pPr>
            <a:r>
              <a:rPr lang="en-US" dirty="0"/>
              <a:t> Can be used to create mammoth red blood cells (which could be tested under different temperatures or conditions with no need to produce an animal) </a:t>
            </a:r>
          </a:p>
          <a:p>
            <a:r>
              <a:rPr lang="en-US" dirty="0"/>
              <a:t>The nucleus of an Asian elephant egg cell will be removed and then replaced with the nucleus of engineered woolly mammoth cells. This fused embryo will then be further developed in vitro </a:t>
            </a:r>
            <a:r>
              <a:rPr lang="en-US"/>
              <a:t>and then implanted </a:t>
            </a:r>
            <a:r>
              <a:rPr lang="en-US" dirty="0"/>
              <a:t>into a living Asian elephant in captivity. (Then wait two years and hopefully the first mammoth is born again)</a:t>
            </a:r>
          </a:p>
        </p:txBody>
      </p:sp>
    </p:spTree>
    <p:extLst>
      <p:ext uri="{BB962C8B-B14F-4D97-AF65-F5344CB8AC3E}">
        <p14:creationId xmlns:p14="http://schemas.microsoft.com/office/powerpoint/2010/main" val="1234590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Making a Woolly Mammoth</a:t>
            </a:r>
          </a:p>
        </p:txBody>
      </p:sp>
      <p:pic>
        <p:nvPicPr>
          <p:cNvPr id="1028" name="Picture 4" descr="http://discovermagazine.com/~/media/Images/Issues/2015/march/wooly_mammoth_chart.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33893" y="2014194"/>
            <a:ext cx="4431565" cy="4332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310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Purposes for De-extinction </a:t>
            </a:r>
          </a:p>
        </p:txBody>
      </p:sp>
      <p:sp>
        <p:nvSpPr>
          <p:cNvPr id="3" name="Content Placeholder 2"/>
          <p:cNvSpPr>
            <a:spLocks noGrp="1"/>
          </p:cNvSpPr>
          <p:nvPr>
            <p:ph idx="1"/>
          </p:nvPr>
        </p:nvSpPr>
        <p:spPr/>
        <p:txBody>
          <a:bodyPr/>
          <a:lstStyle/>
          <a:p>
            <a:r>
              <a:rPr lang="en-US" dirty="0"/>
              <a:t>Gain more scientific knowledge about evolution </a:t>
            </a:r>
          </a:p>
          <a:p>
            <a:r>
              <a:rPr lang="en-US" dirty="0"/>
              <a:t>Possibly reduce drastic environmental changes (such as global warming) </a:t>
            </a:r>
          </a:p>
          <a:p>
            <a:pPr lvl="1">
              <a:buFont typeface="Wingdings" panose="05000000000000000000" pitchFamily="2" charset="2"/>
              <a:buChar char="v"/>
            </a:pPr>
            <a:r>
              <a:rPr lang="en-US" dirty="0"/>
              <a:t> About 4,000 years ago, the tundra regions in Canada and Russia used to be much richer in grass and ice</a:t>
            </a:r>
          </a:p>
          <a:p>
            <a:pPr lvl="1">
              <a:buFont typeface="Wingdings" panose="05000000000000000000" pitchFamily="2" charset="2"/>
              <a:buChar char="v"/>
            </a:pPr>
            <a:r>
              <a:rPr lang="en-US" dirty="0"/>
              <a:t> Introduce a mammal similar to the woolly mammoth as a keystone species </a:t>
            </a:r>
          </a:p>
          <a:p>
            <a:pPr lvl="1">
              <a:buFont typeface="Wingdings" panose="05000000000000000000" pitchFamily="2" charset="2"/>
              <a:buChar char="v"/>
            </a:pPr>
            <a:r>
              <a:rPr lang="en-US" dirty="0"/>
              <a:t> For example: the Woolly Mammoth could make the tundra colder by punching through the snow that is insulated and this can allow the air to penetrate the soil</a:t>
            </a:r>
          </a:p>
          <a:p>
            <a:pPr lvl="1">
              <a:buFont typeface="Wingdings" panose="05000000000000000000" pitchFamily="2" charset="2"/>
              <a:buChar char="v"/>
            </a:pPr>
            <a:r>
              <a:rPr lang="en-US" dirty="0"/>
              <a:t>Eat the grass that is dead, which can allow the sun to reach the spring grass, and spring grass, with its deep roots, can prevent erosion. </a:t>
            </a:r>
          </a:p>
        </p:txBody>
      </p:sp>
    </p:spTree>
    <p:extLst>
      <p:ext uri="{BB962C8B-B14F-4D97-AF65-F5344CB8AC3E}">
        <p14:creationId xmlns:p14="http://schemas.microsoft.com/office/powerpoint/2010/main" val="38118838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1037</TotalTime>
  <Words>851</Words>
  <Application>Microsoft Office PowerPoint</Application>
  <PresentationFormat>Widescreen</PresentationFormat>
  <Paragraphs>69</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Century Gothic</vt:lpstr>
      <vt:lpstr>Garamond</vt:lpstr>
      <vt:lpstr>Wingdings</vt:lpstr>
      <vt:lpstr>Savon</vt:lpstr>
      <vt:lpstr>De-extinction: woolly mammoth regeneration</vt:lpstr>
      <vt:lpstr>What is De-extinction?</vt:lpstr>
      <vt:lpstr>Introduction</vt:lpstr>
      <vt:lpstr>History of De-extinction</vt:lpstr>
      <vt:lpstr>History Continued..</vt:lpstr>
      <vt:lpstr>Return of the Mammoth </vt:lpstr>
      <vt:lpstr>How Can Mammoth Regeneration be Done?</vt:lpstr>
      <vt:lpstr>Making a Woolly Mammoth</vt:lpstr>
      <vt:lpstr>Purposes for De-extinction </vt:lpstr>
      <vt:lpstr>Other Purposes</vt:lpstr>
      <vt:lpstr>Cons for De-extinction</vt:lpstr>
      <vt:lpstr>Sources for Information</vt:lpstr>
      <vt:lpstr>Sources for Pictures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De-extinction: wooly mammoth regeneration</dc:title>
  <dc:creator>Chandresh Bhatt</dc:creator>
  <cp:lastModifiedBy>Chandresh Bhatt</cp:lastModifiedBy>
  <cp:revision>35</cp:revision>
  <dcterms:created xsi:type="dcterms:W3CDTF">2016-08-04T15:21:57Z</dcterms:created>
  <dcterms:modified xsi:type="dcterms:W3CDTF">2016-08-05T08:39:38Z</dcterms:modified>
</cp:coreProperties>
</file>